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B6175-4294-F941-AD7D-24CC4319D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961BACA-A1BB-BA44-A005-F0AFC54F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0F93B7-FA53-1D4F-8BD5-78BC4892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C8EB5E-EBB4-3749-915A-C6D25FAD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4C72A2-461D-214D-B7F1-DE7DDA33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635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5358A-48B1-AD4B-AAC4-D2B933E9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FB7B1DD-1642-8944-A70D-363BE409F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C9BC1C-8806-3E42-A326-9BC29247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89BEEC-B60D-344B-AD94-C0B41584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DE9BD-D7FA-C249-BCDE-A4981071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09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BE4218-AB2A-964B-926A-7F46928AF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3FC2C8-41DA-D647-BF58-2461AB0E7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4C35E3-07BE-784D-B466-DADBAAB78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C0EBEB-4646-274D-8C6E-9045A4B8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B044D7-F512-EA4F-BA73-89526E79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3D4E6-0FD3-7149-A337-DF89AA21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9C56F9-F448-7C4A-81BC-A61AA86AC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8424F5-00E5-3149-B562-4B1B078D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93B259-AB1B-2943-B354-C7F66B44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8A662B-3ABA-A14C-A937-485064F1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07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0CC52-7A9E-DB43-8F9C-C240C82F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CFD330-7C23-864A-81B7-889F3E909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0B091A-AD9C-0D4C-AD57-B839A31A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C35715-35C1-4B45-928F-C7B2E3864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C3C392-EE0D-1748-B3D8-70B920E6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29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B7FC45-BEC2-0C4A-BB7E-9AEA7BF3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8373EE-EC56-574D-B5A2-2DE654D20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97376D-70DD-264D-8F56-D49B0859A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F1B54C-3F80-FB46-BE89-14E6D480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06C745-6C92-3D4B-82CF-430347CC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121A87-395B-5746-8067-FCC13D6B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9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47041-93F9-AE4F-905D-307CB87B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35539A-D1F5-3F45-8152-F60CCDA46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912C94-9903-B844-A27B-0391FBC10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AA1A46-9629-0C4B-84FE-3CF43D5D2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1F34BE-5D87-4140-A288-7842CB44B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06BC400-C12C-EE4E-9E48-E94D1D1B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B34F4E8-5F19-044C-8DAA-F0B4AD24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76AA29-F097-494B-900D-5A3DA138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8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696A64-22F7-D64C-9E6F-05EDE5EC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78A106-8B32-8747-87D5-B0FA0B46E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3C453CF-45E8-6648-B39D-E23D0CC0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DCC623-6A45-E342-99B7-0456EB47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42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61077C5-B187-784A-AC77-05EBA4BE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1EC5CCE-5176-C943-B5AD-0ACC8983E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30DF83-EDF5-5C47-95C8-E6837EF0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46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391F7-381F-3C4E-AD5E-3F453841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386F93-AC57-FE4A-ADB8-490996065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5D0521-ED17-5347-A7DC-C399B4A12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D2FF50-ACCB-084B-AA8E-9F73A7A4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FFFB14-C0E5-B847-8D9C-D6A90B77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460B89-C1BF-1543-9129-2342ECD7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83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2AC220-14DD-B145-B261-564B6F2A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871BDF0-6723-E44F-BEDA-D7CE494D0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0F4983-CCB0-EB46-8E19-6F4B3DC8B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D1DFB5-D2CD-B94F-9443-9AF2EB75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F72F37-2C7D-1B49-A43D-B9F5EABA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BF994C-0C1F-4640-A6A7-2BE95001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77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561CB-0ECF-5E4A-B80F-F0C5D7E6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DB6B5F-27E2-7040-85AA-370D0184F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55BBD5-9915-EC4D-9480-63605F777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DD477-BF08-B740-87AF-90B921341CCF}" type="datetimeFigureOut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EB0308-0082-A44D-8084-83E28C1C1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F7F11D-A3E2-DA48-A5E5-22A18BB44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0DD1F-F278-4D4C-BA72-706F4BD8B1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36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nvidia.com/content/volta-architecture/pdf/volta-architecture-whitepaper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017A0E-908D-9048-99E8-FC5052D28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6" r="8752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0EB50-66D2-1B4F-BF3B-8431658D5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0571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GPU </a:t>
            </a:r>
            <a:r>
              <a:rPr lang="ru-RU" sz="5200" dirty="0">
                <a:solidFill>
                  <a:srgbClr val="FFFFFF"/>
                </a:solidFill>
              </a:rPr>
              <a:t>вычисления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590653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949C2-4291-BA41-A12A-7CA83C96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технологии для работы с видеокартами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88CCF-0339-FF40-B58E-CCD78071D266}"/>
              </a:ext>
            </a:extLst>
          </p:cNvPr>
          <p:cNvSpPr txBox="1"/>
          <p:nvPr/>
        </p:nvSpPr>
        <p:spPr>
          <a:xfrm>
            <a:off x="914400" y="1892595"/>
            <a:ext cx="106325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AMD </a:t>
            </a:r>
            <a:r>
              <a:rPr lang="en-US" dirty="0" err="1"/>
              <a:t>FireStream</a:t>
            </a:r>
            <a:r>
              <a:rPr lang="en-US" dirty="0"/>
              <a:t> </a:t>
            </a:r>
            <a:r>
              <a:rPr lang="ru-RU" dirty="0"/>
              <a:t>ранее, сейчас </a:t>
            </a:r>
            <a:r>
              <a:rPr lang="en-US" dirty="0"/>
              <a:t>AMD FirePro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OpenACC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C++ AMP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263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C9C894-3193-2442-9159-672AA2E8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6EF93-F218-5043-BEE7-27C7C650D4A5}"/>
              </a:ext>
            </a:extLst>
          </p:cNvPr>
          <p:cNvSpPr txBox="1"/>
          <p:nvPr/>
        </p:nvSpPr>
        <p:spPr>
          <a:xfrm>
            <a:off x="606056" y="1467293"/>
            <a:ext cx="109090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CUDA - </a:t>
            </a:r>
            <a:r>
              <a:rPr lang="en" i="1" dirty="0"/>
              <a:t>Compute Unified Device Architecture.</a:t>
            </a:r>
          </a:p>
          <a:p>
            <a:endParaRPr lang="en" i="1" dirty="0"/>
          </a:p>
          <a:p>
            <a:r>
              <a:rPr lang="ru-RU" dirty="0" err="1"/>
              <a:t>Архитекутра</a:t>
            </a:r>
            <a:r>
              <a:rPr lang="ru-RU" dirty="0"/>
              <a:t> параллельных вычислений от компании </a:t>
            </a:r>
            <a:r>
              <a:rPr lang="en-US" dirty="0"/>
              <a:t>Nvidia.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разработки используются языки </a:t>
            </a:r>
            <a:r>
              <a:rPr lang="en-US" dirty="0"/>
              <a:t>CUDA C/C++, Fortran </a:t>
            </a:r>
            <a:r>
              <a:rPr lang="ru-RU" dirty="0"/>
              <a:t>и другие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Поддержка только на видеокартах </a:t>
            </a:r>
            <a:r>
              <a:rPr lang="en-US" dirty="0"/>
              <a:t>Nvidia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Очень популярна (много библиотек, большое сообщество, документация, инструменты отладки)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Основная идея заключается в следующем:</a:t>
            </a:r>
          </a:p>
          <a:p>
            <a:endParaRPr lang="ru-RU" dirty="0"/>
          </a:p>
          <a:p>
            <a:r>
              <a:rPr lang="en-US" dirty="0"/>
              <a:t>Host – CPU</a:t>
            </a:r>
            <a:r>
              <a:rPr lang="ru-RU" dirty="0"/>
              <a:t>, на котором выполняется основная программа.</a:t>
            </a:r>
          </a:p>
          <a:p>
            <a:r>
              <a:rPr lang="en-US" dirty="0"/>
              <a:t>Device – GPU</a:t>
            </a:r>
            <a:r>
              <a:rPr lang="ru-RU" dirty="0"/>
              <a:t>, на котором будут запускаться параллельные вычисления.</a:t>
            </a:r>
          </a:p>
        </p:txBody>
      </p:sp>
    </p:spTree>
    <p:extLst>
      <p:ext uri="{BB962C8B-B14F-4D97-AF65-F5344CB8AC3E}">
        <p14:creationId xmlns:p14="http://schemas.microsoft.com/office/powerpoint/2010/main" val="424136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31147-2B7B-3940-A4D4-536909D7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566E9-26CC-E84E-A7F3-8E58A9279468}"/>
              </a:ext>
            </a:extLst>
          </p:cNvPr>
          <p:cNvSpPr txBox="1"/>
          <p:nvPr/>
        </p:nvSpPr>
        <p:spPr>
          <a:xfrm>
            <a:off x="723014" y="1584251"/>
            <a:ext cx="104624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OpenCL – </a:t>
            </a:r>
            <a:r>
              <a:rPr lang="en-US" i="1" dirty="0"/>
              <a:t>Open Computing Language</a:t>
            </a:r>
          </a:p>
          <a:p>
            <a:endParaRPr lang="en-US" i="1" dirty="0"/>
          </a:p>
          <a:p>
            <a:r>
              <a:rPr lang="ru-RU" dirty="0"/>
              <a:t>Является </a:t>
            </a:r>
            <a:r>
              <a:rPr lang="en-US" dirty="0"/>
              <a:t>open source  </a:t>
            </a:r>
            <a:r>
              <a:rPr lang="ru-RU" dirty="0"/>
              <a:t>проектом для написания программ с параллельным вычислением на графических процессорах. Стандарт является полностью свободным для использования.</a:t>
            </a:r>
          </a:p>
          <a:p>
            <a:endParaRPr lang="ru-RU" dirty="0"/>
          </a:p>
          <a:p>
            <a:r>
              <a:rPr lang="ru-RU" dirty="0"/>
              <a:t>Разработка может вестись на языках, базирующихся на стандарте С99.</a:t>
            </a:r>
          </a:p>
          <a:p>
            <a:endParaRPr lang="ru-RU" dirty="0"/>
          </a:p>
          <a:p>
            <a:r>
              <a:rPr lang="ru-RU" dirty="0"/>
              <a:t>Поддерживается большинством языком. Можно использовать с видеокартами различных производителей.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766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1DB2D2-2549-4443-8D6A-90B9FB69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 в </a:t>
            </a:r>
            <a:r>
              <a:rPr lang="en-US" dirty="0"/>
              <a:t>CUDA</a:t>
            </a:r>
            <a:r>
              <a:rPr lang="ru-RU" dirty="0"/>
              <a:t>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40EE4B-0B8C-5B4D-86D0-F841374A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74" y="1499596"/>
            <a:ext cx="4432300" cy="488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D2891-D41B-0847-9A54-D32A0972B56C}"/>
              </a:ext>
            </a:extLst>
          </p:cNvPr>
          <p:cNvSpPr txBox="1"/>
          <p:nvPr/>
        </p:nvSpPr>
        <p:spPr>
          <a:xfrm>
            <a:off x="595423" y="1584251"/>
            <a:ext cx="6018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разбиваются на блоки для обработки.</a:t>
            </a:r>
          </a:p>
          <a:p>
            <a:endParaRPr lang="ru-RU" dirty="0"/>
          </a:p>
          <a:p>
            <a:r>
              <a:rPr lang="ru-RU" dirty="0"/>
              <a:t>Для каждого блока выделяются потоки, которые будут обрабатывать данные и имеют свой уникальный идентификатор.</a:t>
            </a:r>
          </a:p>
          <a:p>
            <a:endParaRPr lang="ru-RU" dirty="0"/>
          </a:p>
          <a:p>
            <a:r>
              <a:rPr lang="en-US" dirty="0"/>
              <a:t>Grid(</a:t>
            </a:r>
            <a:r>
              <a:rPr lang="ru-RU" dirty="0"/>
              <a:t>сетка</a:t>
            </a:r>
            <a:r>
              <a:rPr lang="en-US" dirty="0"/>
              <a:t>)</a:t>
            </a:r>
            <a:r>
              <a:rPr lang="ru-RU" dirty="0"/>
              <a:t> – совокупность всех потоков, запущенных в рамках одной задачи.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CD242-2A75-E74E-9FB3-D8DBBEEB04CE}"/>
              </a:ext>
            </a:extLst>
          </p:cNvPr>
          <p:cNvSpPr txBox="1"/>
          <p:nvPr/>
        </p:nvSpPr>
        <p:spPr>
          <a:xfrm>
            <a:off x="148856" y="6485860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docs.nvidia.com</a:t>
            </a:r>
            <a:r>
              <a:rPr lang="en" dirty="0"/>
              <a:t>/</a:t>
            </a:r>
            <a:r>
              <a:rPr lang="en" dirty="0" err="1"/>
              <a:t>cuda</a:t>
            </a:r>
            <a:r>
              <a:rPr lang="en" dirty="0"/>
              <a:t>/</a:t>
            </a:r>
            <a:r>
              <a:rPr lang="en" dirty="0" err="1"/>
              <a:t>cuda</a:t>
            </a:r>
            <a:r>
              <a:rPr lang="en" dirty="0"/>
              <a:t>-c-programming-guide/</a:t>
            </a:r>
            <a:r>
              <a:rPr lang="en" dirty="0" err="1"/>
              <a:t>index.html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9284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3D319-5417-F74F-95D9-C44F9B90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подбирать количество блоков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D970C-6485-B541-81F9-A8DD1AD43F0E}"/>
              </a:ext>
            </a:extLst>
          </p:cNvPr>
          <p:cNvSpPr txBox="1"/>
          <p:nvPr/>
        </p:nvSpPr>
        <p:spPr>
          <a:xfrm>
            <a:off x="414670" y="1456660"/>
            <a:ext cx="11047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Начнем с основ…</a:t>
            </a:r>
          </a:p>
          <a:p>
            <a:endParaRPr lang="ru-RU" dirty="0"/>
          </a:p>
          <a:p>
            <a:r>
              <a:rPr lang="ru-RU" dirty="0"/>
              <a:t>Видеокарты состоят из потоковых мультипроцессоров (</a:t>
            </a:r>
            <a:r>
              <a:rPr lang="en-US" dirty="0"/>
              <a:t>SM – Streaming Multiprocessor</a:t>
            </a:r>
            <a:r>
              <a:rPr lang="ru-RU" dirty="0"/>
              <a:t>), внутри которых в том числе и живут наши волшебные ядра </a:t>
            </a:r>
            <a:r>
              <a:rPr lang="en-US" dirty="0" err="1"/>
              <a:t>cuda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Чем больше процессоров и ядер, тем дороже и производительнее видеокарта. (ну не забываем про частоту тоже)</a:t>
            </a:r>
          </a:p>
          <a:p>
            <a:endParaRPr lang="ru-RU" dirty="0"/>
          </a:p>
          <a:p>
            <a:r>
              <a:rPr lang="ru-RU" dirty="0"/>
              <a:t>Так вот, один блок вычислений целиком выполняется на потоковом процессоре, где 1 поток занимает 1 вычислительное ядро. </a:t>
            </a:r>
          </a:p>
          <a:p>
            <a:endParaRPr lang="ru-RU" dirty="0"/>
          </a:p>
          <a:p>
            <a:r>
              <a:rPr lang="ru-RU" dirty="0"/>
              <a:t>Рулит всем планировщик внутри </a:t>
            </a:r>
            <a:r>
              <a:rPr lang="en-US" dirty="0"/>
              <a:t>SM.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925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3059E-6B97-B148-AC4D-21F4A20F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подбирать количество блоков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88285-B59D-EC45-A6DF-C651FF1E9891}"/>
              </a:ext>
            </a:extLst>
          </p:cNvPr>
          <p:cNvSpPr txBox="1"/>
          <p:nvPr/>
        </p:nvSpPr>
        <p:spPr>
          <a:xfrm>
            <a:off x="606056" y="1594884"/>
            <a:ext cx="10747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потоковый процессор содержит какое-то количество </a:t>
            </a:r>
            <a:r>
              <a:rPr lang="en-US" dirty="0" err="1"/>
              <a:t>cuda</a:t>
            </a:r>
            <a:r>
              <a:rPr lang="ru-RU" dirty="0"/>
              <a:t>-ядер (например, 32 ядра).</a:t>
            </a:r>
          </a:p>
          <a:p>
            <a:endParaRPr lang="ru-RU" dirty="0"/>
          </a:p>
          <a:p>
            <a:r>
              <a:rPr lang="ru-RU" dirty="0"/>
              <a:t>Так как поток занимает целое ядро, то если мы зададим размер блока 1 на 1, то 1 ядро будет занято, а 31 простаивает. </a:t>
            </a:r>
          </a:p>
          <a:p>
            <a:endParaRPr lang="ru-RU" dirty="0"/>
          </a:p>
          <a:p>
            <a:r>
              <a:rPr lang="ru-RU" dirty="0"/>
              <a:t>Плохо, ведь по умолчанию куда разбивает наш блок на 32 подряд идущих потока (</a:t>
            </a:r>
            <a:r>
              <a:rPr lang="en-US" dirty="0"/>
              <a:t>warp</a:t>
            </a:r>
            <a:r>
              <a:rPr lang="ru-RU" dirty="0"/>
              <a:t>) для выполнения задачи.</a:t>
            </a:r>
          </a:p>
          <a:p>
            <a:r>
              <a:rPr lang="ru-RU" dirty="0"/>
              <a:t>Нет смысла брать блоки размером не кратным размеру </a:t>
            </a:r>
            <a:r>
              <a:rPr lang="en-US" dirty="0"/>
              <a:t>warp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Если есть условные операторы только для части потоков, то если из 32 30 без условий, они будут ждать остальные 2 потока и простаивать.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45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8B490-5EC9-E04A-9560-0B5C7BB6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подбирать количество блоков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2B580-E9FE-7D44-B9CD-A1CCB9BFEE29}"/>
              </a:ext>
            </a:extLst>
          </p:cNvPr>
          <p:cNvSpPr txBox="1"/>
          <p:nvPr/>
        </p:nvSpPr>
        <p:spPr>
          <a:xfrm>
            <a:off x="361507" y="2690336"/>
            <a:ext cx="11302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Исходим из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Ставим эксперименты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Читаем документацию по видеокарте и изучаем (тут размер </a:t>
            </a:r>
            <a:r>
              <a:rPr lang="en-US" dirty="0"/>
              <a:t>warp, </a:t>
            </a:r>
            <a:r>
              <a:rPr lang="ru-RU" dirty="0"/>
              <a:t>количество и мощность ядер в зависимости от точности чисел и т.д.)</a:t>
            </a:r>
          </a:p>
        </p:txBody>
      </p:sp>
    </p:spTree>
    <p:extLst>
      <p:ext uri="{BB962C8B-B14F-4D97-AF65-F5344CB8AC3E}">
        <p14:creationId xmlns:p14="http://schemas.microsoft.com/office/powerpoint/2010/main" val="2861039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6887E-305A-F04E-BD75-42D16F9B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Что с Tesla V100?</a:t>
            </a:r>
          </a:p>
        </p:txBody>
      </p:sp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10FB60C-251B-5A45-8320-29CFF6D27C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4" y="1597232"/>
            <a:ext cx="5901323" cy="4440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DA01D-0F8B-BE46-BA79-8010AD75C1F9}"/>
              </a:ext>
            </a:extLst>
          </p:cNvPr>
          <p:cNvSpPr txBox="1"/>
          <p:nvPr/>
        </p:nvSpPr>
        <p:spPr>
          <a:xfrm>
            <a:off x="244549" y="6411433"/>
            <a:ext cx="116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hlinkClick r:id="rId3"/>
              </a:rPr>
              <a:t>https://images.nvidia.com/content/volta-architecture/pdf/volta-architecture-whitepaper.pdf</a:t>
            </a:r>
            <a:endParaRPr lang="ru-RU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DA21A-34AA-8D40-AE46-7F46ECC325D1}"/>
              </a:ext>
            </a:extLst>
          </p:cNvPr>
          <p:cNvSpPr txBox="1"/>
          <p:nvPr/>
        </p:nvSpPr>
        <p:spPr>
          <a:xfrm>
            <a:off x="7198242" y="2849525"/>
            <a:ext cx="4059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Cores – </a:t>
            </a:r>
            <a:r>
              <a:rPr lang="ru-RU" dirty="0"/>
              <a:t>ядра, которые имеют специальные оптимизированные инструкции для работы с разреженными матрицами (</a:t>
            </a:r>
            <a:r>
              <a:rPr lang="en-US" dirty="0"/>
              <a:t>sparse matrix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Особенно классно они перемножают матрицы.</a:t>
            </a:r>
          </a:p>
        </p:txBody>
      </p:sp>
    </p:spTree>
    <p:extLst>
      <p:ext uri="{BB962C8B-B14F-4D97-AF65-F5344CB8AC3E}">
        <p14:creationId xmlns:p14="http://schemas.microsoft.com/office/powerpoint/2010/main" val="220960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BF812-2A2C-9A40-BF50-81A89466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чем будет курс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0D1AE-7747-F548-9193-B21BB19ABA72}"/>
              </a:ext>
            </a:extLst>
          </p:cNvPr>
          <p:cNvSpPr txBox="1"/>
          <p:nvPr/>
        </p:nvSpPr>
        <p:spPr>
          <a:xfrm>
            <a:off x="838200" y="1509823"/>
            <a:ext cx="10740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Вводная информация про </a:t>
            </a:r>
            <a:r>
              <a:rPr lang="en-US" dirty="0"/>
              <a:t>GPU </a:t>
            </a:r>
            <a:r>
              <a:rPr lang="ru-RU" dirty="0"/>
              <a:t>вычисления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Оптимизация кода при помощи </a:t>
            </a:r>
            <a:r>
              <a:rPr lang="en-US" dirty="0" err="1"/>
              <a:t>Numba</a:t>
            </a:r>
            <a:r>
              <a:rPr lang="en-US" dirty="0"/>
              <a:t> (CPU </a:t>
            </a:r>
            <a:r>
              <a:rPr lang="ru-RU" dirty="0"/>
              <a:t>и </a:t>
            </a:r>
            <a:r>
              <a:rPr lang="en-US" dirty="0"/>
              <a:t>GPU)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CuPy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Rapids</a:t>
            </a:r>
            <a:r>
              <a:rPr lang="ru-RU" dirty="0"/>
              <a:t> (</a:t>
            </a:r>
            <a:r>
              <a:rPr lang="en-US" dirty="0"/>
              <a:t>GPU  </a:t>
            </a:r>
            <a:r>
              <a:rPr lang="ru-RU" dirty="0"/>
              <a:t>и </a:t>
            </a:r>
            <a:r>
              <a:rPr lang="en-US" dirty="0"/>
              <a:t>multi-GPU</a:t>
            </a:r>
            <a:r>
              <a:rPr lang="ru-RU" dirty="0"/>
              <a:t>)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ML </a:t>
            </a:r>
            <a:r>
              <a:rPr lang="ru-RU" dirty="0"/>
              <a:t>на </a:t>
            </a:r>
            <a:r>
              <a:rPr lang="en-US" dirty="0"/>
              <a:t>GPU </a:t>
            </a:r>
            <a:r>
              <a:rPr lang="ru-RU" dirty="0"/>
              <a:t>(</a:t>
            </a:r>
            <a:r>
              <a:rPr lang="en-US" dirty="0"/>
              <a:t>GPU  </a:t>
            </a:r>
            <a:r>
              <a:rPr lang="ru-RU" dirty="0"/>
              <a:t>и </a:t>
            </a:r>
            <a:r>
              <a:rPr lang="en-US" dirty="0"/>
              <a:t>multi-GPU</a:t>
            </a:r>
            <a:r>
              <a:rPr lang="ru-RU" dirty="0"/>
              <a:t>)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ru-RU" dirty="0"/>
              <a:t>Анализ графов (</a:t>
            </a:r>
            <a:r>
              <a:rPr lang="en-US" dirty="0"/>
              <a:t>GPU  </a:t>
            </a:r>
            <a:r>
              <a:rPr lang="ru-RU" dirty="0"/>
              <a:t>и </a:t>
            </a:r>
            <a:r>
              <a:rPr lang="en-US" dirty="0"/>
              <a:t>multi-GPU</a:t>
            </a:r>
            <a:r>
              <a:rPr lang="ru-RU" dirty="0"/>
              <a:t>)</a:t>
            </a:r>
            <a:endParaRPr lang="en-US" dirty="0"/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Оптимизация </a:t>
            </a:r>
            <a:r>
              <a:rPr lang="ru-RU" dirty="0" err="1"/>
              <a:t>инференса</a:t>
            </a:r>
            <a:r>
              <a:rPr lang="ru-RU" dirty="0"/>
              <a:t>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58426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B44A8-7ADA-6447-84E2-7EDF2010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CPU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0DE23-6834-FC4E-A736-6EBAD41285FA}"/>
              </a:ext>
            </a:extLst>
          </p:cNvPr>
          <p:cNvSpPr txBox="1"/>
          <p:nvPr/>
        </p:nvSpPr>
        <p:spPr>
          <a:xfrm>
            <a:off x="627321" y="1573619"/>
            <a:ext cx="111854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– central processing unit</a:t>
            </a:r>
          </a:p>
          <a:p>
            <a:endParaRPr lang="en-US" dirty="0"/>
          </a:p>
          <a:p>
            <a:r>
              <a:rPr lang="en-US" dirty="0"/>
              <a:t>CPU </a:t>
            </a:r>
            <a:r>
              <a:rPr lang="ru-RU" dirty="0"/>
              <a:t>является универсальным и способным выполнять огромное число разнообразных задач за счет заложенных разработчиками инструкций внутри.</a:t>
            </a:r>
          </a:p>
          <a:p>
            <a:endParaRPr lang="ru-RU" dirty="0"/>
          </a:p>
          <a:p>
            <a:r>
              <a:rPr lang="ru-RU" dirty="0"/>
              <a:t>Создан для большого спектра задач, особенно тех, где важно время задержки и производительность одного ядра.</a:t>
            </a:r>
          </a:p>
        </p:txBody>
      </p:sp>
    </p:spTree>
    <p:extLst>
      <p:ext uri="{BB962C8B-B14F-4D97-AF65-F5344CB8AC3E}">
        <p14:creationId xmlns:p14="http://schemas.microsoft.com/office/powerpoint/2010/main" val="297798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410ED3-2E36-294F-94D0-07D98900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CPU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1E12E2-7E16-5545-BDAE-582E98C1DD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346700" cy="455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C478D9-13F1-0945-AC52-30931CCB68DB}"/>
              </a:ext>
            </a:extLst>
          </p:cNvPr>
          <p:cNvSpPr txBox="1"/>
          <p:nvPr/>
        </p:nvSpPr>
        <p:spPr>
          <a:xfrm>
            <a:off x="749300" y="2400677"/>
            <a:ext cx="4945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ALU – arithmetic logic unit. </a:t>
            </a:r>
            <a:r>
              <a:rPr lang="ru-RU" dirty="0"/>
              <a:t>Блок процессора, который служит для выполнения арифметических и логических преобразований.</a:t>
            </a:r>
          </a:p>
          <a:p>
            <a:endParaRPr lang="ru-RU" dirty="0"/>
          </a:p>
          <a:p>
            <a:r>
              <a:rPr lang="ru-RU" dirty="0"/>
              <a:t>Характерные особенности: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Небольшое число ядер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Высокая тактовая частота (количество операций, выполняемых за единицы времени, обычно это 1 секунда)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Способен выполнять большой спектр задач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20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9AF3E-BE38-1142-9C3D-652EEE31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у </a:t>
            </a:r>
            <a:r>
              <a:rPr lang="en-US" dirty="0"/>
              <a:t>GPU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108F3-7B56-4E42-869A-6494BFBD8C6E}"/>
              </a:ext>
            </a:extLst>
          </p:cNvPr>
          <p:cNvSpPr txBox="1"/>
          <p:nvPr/>
        </p:nvSpPr>
        <p:spPr>
          <a:xfrm>
            <a:off x="838200" y="1541721"/>
            <a:ext cx="10868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GPU – graphics processing unit.</a:t>
            </a:r>
          </a:p>
          <a:p>
            <a:endParaRPr lang="en-US" dirty="0"/>
          </a:p>
          <a:p>
            <a:r>
              <a:rPr lang="ru-RU" dirty="0"/>
              <a:t>Специализированный тип процессора, который первоначально был создан для решения задачи обработки видео и оптимизирован под данную задачу.</a:t>
            </a:r>
          </a:p>
          <a:p>
            <a:endParaRPr lang="ru-RU" dirty="0"/>
          </a:p>
          <a:p>
            <a:r>
              <a:rPr lang="ru-RU" dirty="0"/>
              <a:t>У видеокарты множество вычислительных ядер, обычно несколько тысяч, но они объединены в блоки, для видеокарт </a:t>
            </a:r>
            <a:r>
              <a:rPr lang="en-US" dirty="0"/>
              <a:t>NVIDIA</a:t>
            </a:r>
            <a:r>
              <a:rPr lang="ru-RU" dirty="0"/>
              <a:t> обычно по 32, и имеют общие элементы, в </a:t>
            </a:r>
            <a:r>
              <a:rPr lang="ru-RU" dirty="0" err="1"/>
              <a:t>т.ч</a:t>
            </a:r>
            <a:r>
              <a:rPr lang="ru-RU" dirty="0"/>
              <a:t>. и регистры. Архитектура ядра </a:t>
            </a:r>
            <a:r>
              <a:rPr lang="en-US" dirty="0"/>
              <a:t>GPU</a:t>
            </a:r>
            <a:r>
              <a:rPr lang="ru-RU" dirty="0"/>
              <a:t> и логических элементов существенно проще, чем на </a:t>
            </a:r>
            <a:r>
              <a:rPr lang="en-US" dirty="0"/>
              <a:t>CPU</a:t>
            </a:r>
            <a:r>
              <a:rPr lang="ru-RU" dirty="0"/>
              <a:t>, а именно, нет </a:t>
            </a:r>
            <a:r>
              <a:rPr lang="ru-RU" dirty="0" err="1"/>
              <a:t>префетчеров</a:t>
            </a:r>
            <a:r>
              <a:rPr lang="ru-RU" dirty="0"/>
              <a:t>, </a:t>
            </a:r>
            <a:r>
              <a:rPr lang="ru-RU" dirty="0" err="1"/>
              <a:t>бранч</a:t>
            </a:r>
            <a:r>
              <a:rPr lang="ru-RU" dirty="0"/>
              <a:t>-предикторов и много чего еще.</a:t>
            </a:r>
          </a:p>
        </p:txBody>
      </p:sp>
    </p:spTree>
    <p:extLst>
      <p:ext uri="{BB962C8B-B14F-4D97-AF65-F5344CB8AC3E}">
        <p14:creationId xmlns:p14="http://schemas.microsoft.com/office/powerpoint/2010/main" val="164779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3892E-68B5-0C4D-902E-EFE81F4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GPU</a:t>
            </a:r>
            <a:endParaRPr lang="ru-RU" dirty="0"/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96C155A-533E-8E4B-9B56-4B3F58C098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94" y="1027906"/>
            <a:ext cx="4548188" cy="5708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3EAA67-784C-C348-AB52-74F4B643A174}"/>
              </a:ext>
            </a:extLst>
          </p:cNvPr>
          <p:cNvSpPr txBox="1"/>
          <p:nvPr/>
        </p:nvSpPr>
        <p:spPr>
          <a:xfrm>
            <a:off x="308344" y="1456660"/>
            <a:ext cx="64964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упрощена по сравнению с </a:t>
            </a:r>
            <a:r>
              <a:rPr lang="en-US" dirty="0"/>
              <a:t>CPU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Характерные особенности: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Огромное число ядер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Низкая частота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Выполняет только простые специализированные задачи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77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3F810-48E8-0C4E-9B7C-A0CA7EF1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Должно быть что-то не так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4B595-6D1C-E74A-8963-4E26079AEF2C}"/>
              </a:ext>
            </a:extLst>
          </p:cNvPr>
          <p:cNvSpPr txBox="1"/>
          <p:nvPr/>
        </p:nvSpPr>
        <p:spPr>
          <a:xfrm>
            <a:off x="838200" y="1690688"/>
            <a:ext cx="103791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дает?</a:t>
            </a:r>
            <a:r>
              <a:rPr lang="en-US" dirty="0"/>
              <a:t>  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Дает быстрые вычисления для простых операций, которые можно </a:t>
            </a:r>
            <a:r>
              <a:rPr lang="ru-RU" dirty="0" err="1"/>
              <a:t>параллелить</a:t>
            </a:r>
            <a:r>
              <a:rPr lang="ru-RU" dirty="0"/>
              <a:t>!</a:t>
            </a:r>
          </a:p>
          <a:p>
            <a:endParaRPr lang="ru-RU" dirty="0"/>
          </a:p>
          <a:p>
            <a:r>
              <a:rPr lang="ru-RU" dirty="0"/>
              <a:t>Что берет взамен</a:t>
            </a:r>
            <a:r>
              <a:rPr lang="en-US" dirty="0"/>
              <a:t>?</a:t>
            </a:r>
            <a:endParaRPr lang="ru-RU" dirty="0"/>
          </a:p>
          <a:p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Так как процессоры находятся в блоках, то мы не можем выделить только 1 ядро, выделяется сразу весь блок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Ядра выполняют одну и туже инструкцию, но с разными данными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GPU</a:t>
            </a:r>
            <a:r>
              <a:rPr lang="ru-RU" dirty="0"/>
              <a:t> не любит ветвлений в логике расчетов и сложных операций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251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839601-7B98-4543-82E3-B6D3F4F9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Сходства CPU и GPU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3C7F4-8C0B-494E-92CA-D8FE34082F26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 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Вычислительные</a:t>
            </a:r>
            <a:r>
              <a:rPr lang="en-US" dirty="0"/>
              <a:t> </a:t>
            </a:r>
            <a:r>
              <a:rPr lang="en-US" dirty="0" err="1"/>
              <a:t>движки</a:t>
            </a:r>
            <a:endParaRPr lang="en-US" dirty="0"/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Кремневые</a:t>
            </a:r>
            <a:r>
              <a:rPr lang="en-US" dirty="0"/>
              <a:t> </a:t>
            </a:r>
            <a:r>
              <a:rPr lang="en-US" dirty="0" err="1"/>
              <a:t>микропроцессоры</a:t>
            </a:r>
            <a:endParaRPr lang="en-US" dirty="0"/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Умеют</a:t>
            </a:r>
            <a:r>
              <a:rPr lang="en-US" dirty="0"/>
              <a:t> </a:t>
            </a:r>
            <a:r>
              <a:rPr lang="en-US" dirty="0" err="1"/>
              <a:t>обрабатывать</a:t>
            </a:r>
            <a:r>
              <a:rPr lang="en-US" dirty="0"/>
              <a:t> </a:t>
            </a:r>
            <a:r>
              <a:rPr lang="en-US" dirty="0" err="1"/>
              <a:t>данные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Рисунок 4" descr="Изображение выглядит как текст, автомобиль&#10;&#10;Автоматически созданное описание">
            <a:extLst>
              <a:ext uri="{FF2B5EF4-FFF2-40B4-BE49-F238E27FC236}">
                <a16:creationId xmlns:a16="http://schemas.microsoft.com/office/drawing/2014/main" id="{257A0676-9DDE-5F40-B9E6-CD48D81CC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64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2222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3B99D-004F-704F-9D11-7F88F26B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где тут про </a:t>
            </a:r>
            <a:r>
              <a:rPr lang="ru-RU" dirty="0" err="1"/>
              <a:t>нейронки</a:t>
            </a:r>
            <a:r>
              <a:rPr lang="ru-RU" dirty="0"/>
              <a:t> и прочее?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768D0-B74B-FC40-9A45-4E8AF4EA7A27}"/>
              </a:ext>
            </a:extLst>
          </p:cNvPr>
          <p:cNvSpPr txBox="1"/>
          <p:nvPr/>
        </p:nvSpPr>
        <p:spPr>
          <a:xfrm>
            <a:off x="542260" y="1499191"/>
            <a:ext cx="11057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Появился термин </a:t>
            </a:r>
            <a:r>
              <a:rPr lang="en-US" dirty="0"/>
              <a:t>GPGPU – general-purpose graphics processing unit. </a:t>
            </a:r>
            <a:r>
              <a:rPr lang="ru-RU" dirty="0"/>
              <a:t>Идея заключается в использовании </a:t>
            </a:r>
            <a:r>
              <a:rPr lang="en-US" dirty="0"/>
              <a:t>GPU</a:t>
            </a:r>
            <a:r>
              <a:rPr lang="ru-RU" dirty="0"/>
              <a:t> не только для </a:t>
            </a:r>
            <a:r>
              <a:rPr lang="ru-RU" dirty="0" err="1"/>
              <a:t>графичеких</a:t>
            </a:r>
            <a:r>
              <a:rPr lang="ru-RU" dirty="0"/>
              <a:t> вычислений, но и для общих вычислений.</a:t>
            </a:r>
          </a:p>
          <a:p>
            <a:endParaRPr lang="ru-RU" dirty="0"/>
          </a:p>
          <a:p>
            <a:r>
              <a:rPr lang="ru-RU" dirty="0"/>
              <a:t>Это стало возможным благодаря добавлению программируемых </a:t>
            </a:r>
            <a:r>
              <a:rPr lang="ru-RU" dirty="0" err="1"/>
              <a:t>шейдерных</a:t>
            </a:r>
            <a:r>
              <a:rPr lang="ru-RU" dirty="0"/>
              <a:t> блоков (программа, предназначенная для выполнения задач графическими процессорами) и более высокой арифметической точности растровых конвейеров, что позволяет разработчикам ПО использовать потоковые процессоры для не-графических данных.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2834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862</Words>
  <Application>Microsoft Macintosh PowerPoint</Application>
  <PresentationFormat>Широкоэкранный</PresentationFormat>
  <Paragraphs>126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GPU вычисления</vt:lpstr>
      <vt:lpstr>О чем будет курс</vt:lpstr>
      <vt:lpstr>Что такое CPU</vt:lpstr>
      <vt:lpstr>Архитектура CPU</vt:lpstr>
      <vt:lpstr>А что у GPU</vt:lpstr>
      <vt:lpstr>Архитектура GPU</vt:lpstr>
      <vt:lpstr>Должно быть что-то не так</vt:lpstr>
      <vt:lpstr>Сходства CPU и GPU</vt:lpstr>
      <vt:lpstr>А где тут про нейронки и прочее?</vt:lpstr>
      <vt:lpstr>Основные технологии для работы с видеокартами</vt:lpstr>
      <vt:lpstr>CUDA</vt:lpstr>
      <vt:lpstr>OpenCL</vt:lpstr>
      <vt:lpstr>Как это работает в CUDA?</vt:lpstr>
      <vt:lpstr>Как подбирать количество блоков?</vt:lpstr>
      <vt:lpstr>Как подбирать количество блоков?</vt:lpstr>
      <vt:lpstr>Как подбирать количество блоков?</vt:lpstr>
      <vt:lpstr>Что с Tesla V100?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вычисления</dc:title>
  <dc:creator>Кузнецов Максим Дмитриевич</dc:creator>
  <cp:lastModifiedBy>Кузнецов Максим Дмитриевич</cp:lastModifiedBy>
  <cp:revision>24</cp:revision>
  <dcterms:created xsi:type="dcterms:W3CDTF">2021-07-07T07:10:58Z</dcterms:created>
  <dcterms:modified xsi:type="dcterms:W3CDTF">2021-07-07T10:42:13Z</dcterms:modified>
</cp:coreProperties>
</file>